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1" r:id="rId1"/>
  </p:sldMasterIdLst>
  <p:notesMasterIdLst>
    <p:notesMasterId r:id="rId11"/>
  </p:notesMasterIdLst>
  <p:sldIdLst>
    <p:sldId id="346" r:id="rId2"/>
    <p:sldId id="347" r:id="rId3"/>
    <p:sldId id="384" r:id="rId4"/>
    <p:sldId id="376" r:id="rId5"/>
    <p:sldId id="377" r:id="rId6"/>
    <p:sldId id="385" r:id="rId7"/>
    <p:sldId id="386" r:id="rId8"/>
    <p:sldId id="387" r:id="rId9"/>
    <p:sldId id="38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94671" autoAdjust="0"/>
  </p:normalViewPr>
  <p:slideViewPr>
    <p:cSldViewPr snapToGrid="0" snapToObjects="1">
      <p:cViewPr varScale="1">
        <p:scale>
          <a:sx n="109" d="100"/>
          <a:sy n="109" d="100"/>
        </p:scale>
        <p:origin x="169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54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E0383-8D8A-184C-8FA9-E6C429B2BF50}" type="datetimeFigureOut">
              <a:rPr lang="en-US" smtClean="0"/>
              <a:t>4/20/2018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110B4-A225-FB4D-9EF5-2598AB660E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32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1A58B-38E9-4D57-BB5B-E57B49E631E0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0545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3905B5-7A85-E144-95EA-599CF7D8880A}" type="slidenum">
              <a:rPr lang="en-AU"/>
              <a:pPr/>
              <a:t>4</a:t>
            </a:fld>
            <a:endParaRPr lang="en-AU" dirty="0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342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B67D5B-89C0-E843-ACCC-36EBED11EF04}" type="slidenum">
              <a:rPr lang="en-AU"/>
              <a:pPr/>
              <a:t>5</a:t>
            </a:fld>
            <a:endParaRPr lang="en-AU" dirty="0"/>
          </a:p>
        </p:txBody>
      </p:sp>
      <p:sp>
        <p:nvSpPr>
          <p:cNvPr id="61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110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3905B5-7A85-E144-95EA-599CF7D8880A}" type="slidenum">
              <a:rPr lang="en-AU"/>
              <a:pPr/>
              <a:t>6</a:t>
            </a:fld>
            <a:endParaRPr lang="en-AU" dirty="0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6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3905B5-7A85-E144-95EA-599CF7D8880A}" type="slidenum">
              <a:rPr lang="en-AU"/>
              <a:pPr/>
              <a:t>7</a:t>
            </a:fld>
            <a:endParaRPr lang="en-AU" dirty="0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906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3905B5-7A85-E144-95EA-599CF7D8880A}" type="slidenum">
              <a:rPr lang="en-AU"/>
              <a:pPr/>
              <a:t>8</a:t>
            </a:fld>
            <a:endParaRPr lang="en-AU" dirty="0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943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B67D5B-89C0-E843-ACCC-36EBED11EF04}" type="slidenum">
              <a:rPr lang="en-AU"/>
              <a:pPr/>
              <a:t>9</a:t>
            </a:fld>
            <a:endParaRPr lang="en-AU" dirty="0"/>
          </a:p>
        </p:txBody>
      </p:sp>
      <p:sp>
        <p:nvSpPr>
          <p:cNvPr id="61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361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0E55F-24AF-4EBE-8735-7E58B1FE21B5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784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51BCD-5FFF-40FF-929C-AAF98BE01EA5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110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30A1-6555-4B66-861B-4C78EF74EFE0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170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8A8-9778-4363-B5D1-0CAF20E74301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1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D75F-AC2E-45C3-B970-070C701D61F5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127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73BC-FB3E-46C4-8591-9CE2B59731A1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395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B4226-65EB-4911-8CA1-2662C25FCABB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87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E07F0-9660-4B58-AD2B-77C3071ACC39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47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B03E-F8AA-4E50-A176-6BD49E615730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45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96728-7D1B-45BB-B624-9F76D20DF1D2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68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FAF2-D0E0-4BC7-B79C-6E4FB5586DD1}" type="datetime1">
              <a:rPr lang="en-US" smtClean="0"/>
              <a:t>4/20/2018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86CEA-B1AD-B040-B743-BCAD751C59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66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1CEEC67-71B6-44A5-9136-883CFD7720A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4/20/2018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5DB923E-9CCA-43AA-A863-739091A78C67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70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gerben.keijzers@health.qld.gov.au" TargetMode="External"/><Relationship Id="rId3" Type="http://schemas.openxmlformats.org/officeDocument/2006/relationships/image" Target="../media/image1.png"/><Relationship Id="rId7" Type="http://schemas.openxmlformats.org/officeDocument/2006/relationships/hyperlink" Target="mailto:j.nikles@griffith.edu.a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.farrell@griffith.edu.au" TargetMode="External"/><Relationship Id="rId5" Type="http://schemas.openxmlformats.org/officeDocument/2006/relationships/hyperlink" Target="mailto:subaat.khan@griffithuni.edu.au" TargetMode="External"/><Relationship Id="rId4" Type="http://schemas.openxmlformats.org/officeDocument/2006/relationships/image" Target="../media/image3.png"/><Relationship Id="rId9" Type="http://schemas.openxmlformats.org/officeDocument/2006/relationships/hyperlink" Target="mailto:m.sterling@griffith.edu.a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6278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685800" y="705089"/>
            <a:ext cx="7772400" cy="16725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Targeting pro-nociceptive mechanisms to prevent chronic pain after whiplash injury - a randomised controlled trial</a:t>
            </a:r>
            <a:endParaRPr lang="en-A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/>
          <p:cNvSpPr>
            <a:spLocks noGrp="1"/>
          </p:cNvSpPr>
          <p:nvPr/>
        </p:nvSpPr>
        <p:spPr>
          <a:xfrm>
            <a:off x="685800" y="2565779"/>
            <a:ext cx="5452353" cy="3790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Investigators: 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Michele Sterling, Griffith </a:t>
            </a:r>
            <a:r>
              <a:rPr lang="en-AU" sz="1600" kern="0" dirty="0" err="1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Uni</a:t>
            </a:r>
            <a:r>
              <a:rPr lang="en-AU" sz="1600" kern="0" dirty="0" smtClean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– physio, expert on whiplash injury     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Stephan </a:t>
            </a:r>
            <a:r>
              <a:rPr lang="en-AU" sz="1600" kern="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Schug</a:t>
            </a: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, UWA – anaesthetist &amp; pain specialist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Geoff Mitchell, UQ – GP &amp; primary care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Sam McLean, </a:t>
            </a:r>
            <a:r>
              <a:rPr lang="en-AU" sz="1600" kern="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Uni</a:t>
            </a: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North Carolina, USA – ED Doctor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Luke Connelly, UQ – health economist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Steve Gibson, </a:t>
            </a:r>
            <a:r>
              <a:rPr lang="en-AU" sz="1600" kern="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Uni</a:t>
            </a: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AU" sz="1600" kern="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Melb</a:t>
            </a: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– psychologist</a:t>
            </a:r>
          </a:p>
          <a:p>
            <a:pPr lvl="0" fontAlgn="base">
              <a:spcAft>
                <a:spcPct val="0"/>
              </a:spcAft>
              <a:buClrTx/>
            </a:pPr>
            <a:r>
              <a:rPr lang="en-AU" sz="16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Prof Rob Ware, GU - biostatistician</a:t>
            </a:r>
          </a:p>
          <a:p>
            <a:pPr>
              <a:spcBef>
                <a:spcPts val="0"/>
              </a:spcBef>
              <a:tabLst>
                <a:tab pos="6281738" algn="l"/>
              </a:tabLst>
            </a:pP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Jane </a:t>
            </a:r>
            <a:r>
              <a:rPr lang="en-AU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Nikles</a:t>
            </a: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MHIQ</a:t>
            </a:r>
          </a:p>
          <a:p>
            <a:pPr>
              <a:spcBef>
                <a:spcPts val="0"/>
              </a:spcBef>
              <a:tabLst>
                <a:tab pos="6281738" algn="l"/>
              </a:tabLst>
            </a:pP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n-AU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Gerben</a:t>
            </a: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Keijzers</a:t>
            </a: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GCUH</a:t>
            </a:r>
          </a:p>
          <a:p>
            <a:pPr>
              <a:spcBef>
                <a:spcPts val="0"/>
              </a:spcBef>
              <a:tabLst>
                <a:tab pos="6281738" algn="l"/>
              </a:tabLst>
            </a:pP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n-A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</a:t>
            </a:r>
            <a:r>
              <a:rPr lang="en-AU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Leou</a:t>
            </a: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GCUH</a:t>
            </a:r>
          </a:p>
          <a:p>
            <a:pPr>
              <a:spcBef>
                <a:spcPts val="0"/>
              </a:spcBef>
              <a:tabLst>
                <a:tab pos="6281738" algn="l"/>
              </a:tabLst>
            </a:pPr>
            <a:r>
              <a:rPr lang="en-A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Scott Farrell, </a:t>
            </a:r>
            <a:r>
              <a:rPr lang="en-A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MHIQ</a:t>
            </a:r>
            <a:endParaRPr lang="en-A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9783" y="4932552"/>
            <a:ext cx="3988340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Supported by funding from: </a:t>
            </a:r>
          </a:p>
          <a:p>
            <a:r>
              <a:rPr lang="en-A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NHMRC</a:t>
            </a:r>
          </a:p>
          <a:p>
            <a:r>
              <a:rPr lang="en-A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Motor Accident Insurance Commission</a:t>
            </a:r>
          </a:p>
          <a:p>
            <a:r>
              <a:rPr lang="en-A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MHIQ</a:t>
            </a:r>
          </a:p>
          <a:p>
            <a:r>
              <a:rPr lang="en-A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Emergency Medicine Foundation</a:t>
            </a:r>
            <a:endParaRPr lang="en-A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71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457200" y="2127885"/>
            <a:ext cx="8229600" cy="399827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Back and neck pain are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common cause of disability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(Global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Burden of Disease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Study, </a:t>
            </a:r>
            <a:r>
              <a:rPr lang="en-US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Lancet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, 2015)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Whiplash is costly – greater costs than SCI and TBI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(MAIC, 2012)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% of people don’t recover – have chronic pain &amp; disability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(Sterling et al 2005, 2010, 2011)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treatments aren’t very effective – advice/exercise/activity 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early presence of pro-nociception is predictive of poor recovery – moderate evidence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(Goldsmith et al 2012; Sterling et al 2012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Content Placeholder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372895" y="876193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Whiplash Associated Disorders</a:t>
            </a:r>
            <a:endParaRPr lang="en-AU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5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6" name="Content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736345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583660" y="1775299"/>
            <a:ext cx="7493540" cy="948447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AU" altLang="en-US" sz="2400" kern="0" dirty="0">
                <a:latin typeface="Arial" panose="020B0604020202020204" pitchFamily="34" charset="0"/>
                <a:cs typeface="Arial" panose="020B0604020202020204" pitchFamily="34" charset="0"/>
              </a:rPr>
              <a:t>Can pregabalin prevent the development of chronic pain after whiplash injury?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AU" altLang="en-US" sz="2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971803"/>
            <a:ext cx="762000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b="1" dirty="0" smtClean="0"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A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Pregabalin</a:t>
            </a:r>
            <a:r>
              <a:rPr lang="en-AU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A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Pregabalin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acts to block the development of central sensitisation</a:t>
            </a:r>
          </a:p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Shows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promise to prevent chronic post-surgical pain </a:t>
            </a:r>
            <a:r>
              <a:rPr lang="en-AU" sz="1600" dirty="0">
                <a:latin typeface="Arial" panose="020B0604020202020204" pitchFamily="34" charset="0"/>
                <a:cs typeface="Arial" panose="020B0604020202020204" pitchFamily="34" charset="0"/>
              </a:rPr>
              <a:t>(Clarke et al, 2012; </a:t>
            </a:r>
            <a:r>
              <a:rPr lang="en-AU" sz="1600" dirty="0" err="1">
                <a:latin typeface="Arial" panose="020B0604020202020204" pitchFamily="34" charset="0"/>
                <a:cs typeface="Arial" panose="020B0604020202020204" pitchFamily="34" charset="0"/>
              </a:rPr>
              <a:t>Mishriky</a:t>
            </a:r>
            <a:r>
              <a:rPr lang="en-AU" sz="1600" dirty="0">
                <a:latin typeface="Arial" panose="020B0604020202020204" pitchFamily="34" charset="0"/>
                <a:cs typeface="Arial" panose="020B0604020202020204" pitchFamily="34" charset="0"/>
              </a:rPr>
              <a:t> et al, 2015; </a:t>
            </a:r>
            <a:r>
              <a:rPr lang="en-AU" sz="1600" dirty="0" err="1">
                <a:latin typeface="Arial" panose="020B0604020202020204" pitchFamily="34" charset="0"/>
                <a:cs typeface="Arial" panose="020B0604020202020204" pitchFamily="34" charset="0"/>
              </a:rPr>
              <a:t>Eipe</a:t>
            </a:r>
            <a:r>
              <a:rPr lang="en-AU" sz="1600" dirty="0">
                <a:latin typeface="Arial" panose="020B0604020202020204" pitchFamily="34" charset="0"/>
                <a:cs typeface="Arial" panose="020B0604020202020204" pitchFamily="34" charset="0"/>
              </a:rPr>
              <a:t> et al, 2015)</a:t>
            </a:r>
          </a:p>
          <a:p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effects on </a:t>
            </a:r>
            <a:r>
              <a:rPr lang="en-A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anxiety</a:t>
            </a:r>
            <a:endParaRPr lang="en-A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86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493006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Methodology 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Double blind, randomised, placebo-controlled trial comparing </a:t>
            </a:r>
          </a:p>
          <a:p>
            <a:r>
              <a:rPr lang="en-AU" sz="2800" i="1" dirty="0">
                <a:latin typeface="Arial" panose="020B0604020202020204" pitchFamily="34" charset="0"/>
                <a:cs typeface="Arial" panose="020B0604020202020204" pitchFamily="34" charset="0"/>
              </a:rPr>
              <a:t>pregabalin and evidence-based advice 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(intervention) to </a:t>
            </a:r>
          </a:p>
          <a:p>
            <a:r>
              <a:rPr lang="en-AU" sz="2800" i="1" dirty="0">
                <a:latin typeface="Arial" panose="020B0604020202020204" pitchFamily="34" charset="0"/>
                <a:cs typeface="Arial" panose="020B0604020202020204" pitchFamily="34" charset="0"/>
              </a:rPr>
              <a:t>placebo and evidence-based advice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 (control) </a:t>
            </a:r>
          </a:p>
          <a:p>
            <a:pPr marL="114300" indent="0">
              <a:buNone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Intervention will commence within </a:t>
            </a: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hours of injury and continue for 5 weeks – monitored by trial GP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75 mg initially, titrated up to 300 mg if tolerated</a:t>
            </a:r>
          </a:p>
          <a:p>
            <a:endParaRPr lang="en-AU" dirty="0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262" y="2085402"/>
            <a:ext cx="1308738" cy="184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598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561246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Inclusion Criteria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>
            <a:normAutofit/>
          </a:bodyPr>
          <a:lstStyle/>
          <a:p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Individuals with neck complaints and decreased range of motion and tenderness </a:t>
            </a:r>
          </a:p>
          <a:p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VAS ≥ 5/10 on arrival without fractures or neurological compromise</a:t>
            </a:r>
          </a:p>
          <a:p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Age 18-65</a:t>
            </a:r>
          </a:p>
          <a:p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 history of depression or psychiatric dx</a:t>
            </a:r>
          </a:p>
        </p:txBody>
      </p:sp>
    </p:spTree>
    <p:extLst>
      <p:ext uri="{BB962C8B-B14F-4D97-AF65-F5344CB8AC3E}">
        <p14:creationId xmlns:p14="http://schemas.microsoft.com/office/powerpoint/2010/main" val="3392079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493006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can you help?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6357" cy="4756150"/>
          </a:xfrm>
        </p:spPr>
        <p:txBody>
          <a:bodyPr>
            <a:normAutofit fontScale="92500" lnSpcReduction="20000"/>
          </a:bodyPr>
          <a:lstStyle/>
          <a:p>
            <a:r>
              <a:rPr lang="en-A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patients and call Research Team (numbers on posters around ED)</a:t>
            </a:r>
          </a:p>
          <a:p>
            <a:pPr marL="0" indent="0">
              <a:buNone/>
            </a:pPr>
            <a:endParaRPr lang="en-AU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 staff will do bulk of paperwork, from doctors we need:</a:t>
            </a:r>
          </a:p>
          <a:p>
            <a:pPr lvl="1"/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Countersign informed consent </a:t>
            </a:r>
          </a:p>
          <a:p>
            <a:pPr lvl="1"/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Write trial script for </a:t>
            </a:r>
            <a:r>
              <a:rPr lang="en-A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A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regabalin</a:t>
            </a:r>
            <a:endParaRPr lang="en-A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648"/>
          <a:stretch/>
        </p:blipFill>
        <p:spPr>
          <a:xfrm>
            <a:off x="4786008" y="1449421"/>
            <a:ext cx="4270437" cy="2983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27081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493006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can you help?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>
            <a:normAutofit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If after hours 8.30 am to 8 pm (or research team not available) </a:t>
            </a:r>
          </a:p>
          <a:p>
            <a:pPr marL="273050" indent="0">
              <a:buNone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complete Permission to Contact form (name, contact details, signatures from patient and MO/nurse)</a:t>
            </a:r>
          </a:p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Put form back in folder</a:t>
            </a:r>
          </a:p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~30 seconds to 1 minute…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06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184822" y="920336"/>
            <a:ext cx="9036996" cy="997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Located in folders at Minor Injuries, Resus and Triage</a:t>
            </a:r>
            <a:endParaRPr lang="en-A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79"/>
            <a:ext cx="2959413" cy="52611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2" b="8606"/>
          <a:stretch/>
        </p:blipFill>
        <p:spPr>
          <a:xfrm>
            <a:off x="6160343" y="1596580"/>
            <a:ext cx="2993386" cy="52711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 b="1496"/>
          <a:stretch/>
        </p:blipFill>
        <p:spPr>
          <a:xfrm>
            <a:off x="2954473" y="1596579"/>
            <a:ext cx="3215597" cy="526142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1167319" y="4143983"/>
            <a:ext cx="690664" cy="9046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355256" y="4317648"/>
            <a:ext cx="265382" cy="904672"/>
          </a:xfrm>
          <a:prstGeom prst="straightConnector1">
            <a:avLst/>
          </a:prstGeom>
          <a:ln w="571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7666137" y="4490057"/>
            <a:ext cx="164532" cy="9846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268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9444"/>
            <a:ext cx="9144000" cy="523929"/>
          </a:xfrm>
          <a:prstGeom prst="rect">
            <a:avLst/>
          </a:prstGeom>
        </p:spPr>
      </p:pic>
      <p:pic>
        <p:nvPicPr>
          <p:cNvPr id="1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1060"/>
            <a:ext cx="1728192" cy="620541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506654"/>
            <a:ext cx="7620000" cy="1143000"/>
          </a:xfrm>
        </p:spPr>
        <p:txBody>
          <a:bodyPr>
            <a:normAutofit/>
          </a:bodyPr>
          <a:lstStyle/>
          <a:p>
            <a:pPr algn="l"/>
            <a:r>
              <a:rPr lang="en-A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endParaRPr lang="en-A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Subaat Khan: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 5552 9772   M: 0414 683 424 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E: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subaat.khan@griffithuni.edu.au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Dr.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Scott Farrell: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 0400 550 548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E: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s.farrell@griffith.edu.au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Dr.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Jane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Nikles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 3382 3616  M: 0408 599 033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E: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j.nikles@griffith.edu.au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Dr.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Gerben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Keijzers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 ‘Speed dial 27734’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E: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gerben.keijzers@health.qld.gov.au</a:t>
            </a: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Prof.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Michele Sterling: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 55529771  M: 0488 196 862</a:t>
            </a:r>
          </a:p>
          <a:p>
            <a:pPr marL="0" indent="0">
              <a:buNone/>
            </a:pP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E: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m.sterling@griffith.edu.au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A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8607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cov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M+BS powerpoint template .potx</Template>
  <TotalTime>13157</TotalTime>
  <Words>533</Words>
  <Application>Microsoft Office PowerPoint</Application>
  <PresentationFormat>On-screen Show (4:3)</PresentationFormat>
  <Paragraphs>82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Times New Roman</vt:lpstr>
      <vt:lpstr>Wingdings</vt:lpstr>
      <vt:lpstr>recover</vt:lpstr>
      <vt:lpstr>PowerPoint Presentation</vt:lpstr>
      <vt:lpstr>PowerPoint Presentation</vt:lpstr>
      <vt:lpstr>Question</vt:lpstr>
      <vt:lpstr>Methodology </vt:lpstr>
      <vt:lpstr>Inclusion Criteria</vt:lpstr>
      <vt:lpstr>How can you help?</vt:lpstr>
      <vt:lpstr>How can you help?</vt:lpstr>
      <vt:lpstr>PowerPoint Presentation</vt:lpstr>
      <vt:lpstr>Contact </vt:lpstr>
    </vt:vector>
  </TitlesOfParts>
  <Company>University Of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Geoff Mitchell</dc:creator>
  <cp:lastModifiedBy>Sarah Robins</cp:lastModifiedBy>
  <cp:revision>149</cp:revision>
  <dcterms:created xsi:type="dcterms:W3CDTF">2012-03-25T11:44:55Z</dcterms:created>
  <dcterms:modified xsi:type="dcterms:W3CDTF">2018-04-20T03:19:33Z</dcterms:modified>
</cp:coreProperties>
</file>